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9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6.jpeg" ContentType="image/jpeg"/>
  <Override PartName="/ppt/media/image4.png" ContentType="image/png"/>
  <Override PartName="/ppt/media/image7.png" ContentType="image/png"/>
  <Override PartName="/ppt/media/image5.jpeg" ContentType="image/jpeg"/>
  <Override PartName="/ppt/media/image8.png" ContentType="image/png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10058040" cy="191880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1097280" y="3947040"/>
            <a:ext cx="10058040" cy="191880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191880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191880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251400" y="3947040"/>
            <a:ext cx="4908240" cy="191880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1097280" y="3947040"/>
            <a:ext cx="4908240" cy="191880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10058040" cy="402300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1097280" y="1845720"/>
            <a:ext cx="10058040" cy="402300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43" name="" descr=""/>
          <p:cNvPicPr/>
          <p:nvPr/>
        </p:nvPicPr>
        <p:blipFill>
          <a:blip r:embed="rId2"/>
          <a:stretch/>
        </p:blipFill>
        <p:spPr>
          <a:xfrm>
            <a:off x="3605040" y="1845360"/>
            <a:ext cx="5042160" cy="4023000"/>
          </a:xfrm>
          <a:prstGeom prst="rect">
            <a:avLst/>
          </a:prstGeom>
          <a:ln>
            <a:noFill/>
          </a:ln>
        </p:spPr>
      </p:pic>
      <p:pic>
        <p:nvPicPr>
          <p:cNvPr id="44" name="" descr=""/>
          <p:cNvPicPr/>
          <p:nvPr/>
        </p:nvPicPr>
        <p:blipFill>
          <a:blip r:embed="rId3"/>
          <a:stretch/>
        </p:blipFill>
        <p:spPr>
          <a:xfrm>
            <a:off x="3605040" y="1845360"/>
            <a:ext cx="5042160" cy="40230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subTitle"/>
          </p:nvPr>
        </p:nvSpPr>
        <p:spPr>
          <a:xfrm>
            <a:off x="1097280" y="1845720"/>
            <a:ext cx="10058040" cy="402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10058040" cy="402300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402300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402300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subTitle"/>
          </p:nvPr>
        </p:nvSpPr>
        <p:spPr>
          <a:xfrm>
            <a:off x="1097280" y="286560"/>
            <a:ext cx="10058040" cy="672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191880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1097280" y="3947040"/>
            <a:ext cx="4908240" cy="191880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402300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subTitle"/>
          </p:nvPr>
        </p:nvSpPr>
        <p:spPr>
          <a:xfrm>
            <a:off x="1097280" y="1845720"/>
            <a:ext cx="10058040" cy="4023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402300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191880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6251400" y="3947040"/>
            <a:ext cx="4908240" cy="191880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191880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191880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1097280" y="3947040"/>
            <a:ext cx="10058040" cy="191880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10058040" cy="191880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1097280" y="3947040"/>
            <a:ext cx="10058040" cy="191880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191880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191880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251400" y="3947040"/>
            <a:ext cx="4908240" cy="191880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1097280" y="3947040"/>
            <a:ext cx="4908240" cy="191880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10058040" cy="402300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1097280" y="1845720"/>
            <a:ext cx="10058040" cy="402300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85" name="" descr=""/>
          <p:cNvPicPr/>
          <p:nvPr/>
        </p:nvPicPr>
        <p:blipFill>
          <a:blip r:embed="rId2"/>
          <a:stretch/>
        </p:blipFill>
        <p:spPr>
          <a:xfrm>
            <a:off x="3605040" y="1845360"/>
            <a:ext cx="5042160" cy="4023000"/>
          </a:xfrm>
          <a:prstGeom prst="rect">
            <a:avLst/>
          </a:prstGeom>
          <a:ln>
            <a:noFill/>
          </a:ln>
        </p:spPr>
      </p:pic>
      <p:pic>
        <p:nvPicPr>
          <p:cNvPr id="86" name="" descr=""/>
          <p:cNvPicPr/>
          <p:nvPr/>
        </p:nvPicPr>
        <p:blipFill>
          <a:blip r:embed="rId3"/>
          <a:stretch/>
        </p:blipFill>
        <p:spPr>
          <a:xfrm>
            <a:off x="3605040" y="1845360"/>
            <a:ext cx="5042160" cy="402300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10058040" cy="402300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402300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402300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subTitle"/>
          </p:nvPr>
        </p:nvSpPr>
        <p:spPr>
          <a:xfrm>
            <a:off x="1097280" y="286560"/>
            <a:ext cx="10058040" cy="672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191880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1097280" y="3947040"/>
            <a:ext cx="4908240" cy="191880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402300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402300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191880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251400" y="3947040"/>
            <a:ext cx="4908240" cy="191880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lIns="0" rIns="0" tIns="0" bIns="0" anchor="ctr"/>
          <a:p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1097280" y="1845720"/>
            <a:ext cx="4908240" cy="191880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6251400" y="1845720"/>
            <a:ext cx="4908240" cy="191880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1097280" y="3947040"/>
            <a:ext cx="10058040" cy="1918800"/>
          </a:xfrm>
          <a:prstGeom prst="rect">
            <a:avLst/>
          </a:prstGeom>
        </p:spPr>
        <p:txBody>
          <a:bodyPr lIns="0" rIns="0" tIns="0" bIns="0"/>
          <a:p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 hidden="1"/>
          <p:cNvSpPr/>
          <p:nvPr/>
        </p:nvSpPr>
        <p:spPr>
          <a:xfrm>
            <a:off x="3240" y="6400800"/>
            <a:ext cx="12188520" cy="4568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 hidden="1"/>
          <p:cNvSpPr/>
          <p:nvPr/>
        </p:nvSpPr>
        <p:spPr>
          <a:xfrm>
            <a:off x="0" y="6334200"/>
            <a:ext cx="12188520" cy="63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Line 3"/>
          <p:cNvSpPr/>
          <p:nvPr/>
        </p:nvSpPr>
        <p:spPr>
          <a:xfrm>
            <a:off x="1193400" y="1737720"/>
            <a:ext cx="9966960" cy="360"/>
          </a:xfrm>
          <a:prstGeom prst="line">
            <a:avLst/>
          </a:prstGeom>
          <a:ln w="648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0" y="6400800"/>
            <a:ext cx="12191760" cy="4568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0" y="6334200"/>
            <a:ext cx="12191760" cy="662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1097280" y="758880"/>
            <a:ext cx="10058040" cy="3565800"/>
          </a:xfrm>
          <a:prstGeom prst="rect">
            <a:avLst/>
          </a:prstGeom>
        </p:spPr>
        <p:txBody>
          <a:bodyPr anchor="b"/>
          <a:p>
            <a:pPr>
              <a:lnSpc>
                <a:spcPct val="85000"/>
              </a:lnSpc>
            </a:pPr>
            <a:r>
              <a:rPr b="0" lang="en-US" sz="8000" spc="-49" strike="noStrike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Modifiez le style du titre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1097280" y="6459840"/>
            <a:ext cx="24717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fr-FR" sz="9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06/01/2020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3686040" y="6459840"/>
            <a:ext cx="4822560" cy="364680"/>
          </a:xfrm>
          <a:prstGeom prst="rect">
            <a:avLst/>
          </a:prstGeom>
        </p:spPr>
        <p:txBody>
          <a:bodyPr anchor="ctr"/>
          <a:p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9900360" y="6459840"/>
            <a:ext cx="1311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4ADB3EDD-BA08-41DF-BBED-88BBB98472E1}" type="slidenum">
              <a:rPr b="0" lang="fr-FR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&lt;numéro&gt;</a:t>
            </a:fld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Line 10"/>
          <p:cNvSpPr/>
          <p:nvPr/>
        </p:nvSpPr>
        <p:spPr>
          <a:xfrm>
            <a:off x="1207440" y="4343400"/>
            <a:ext cx="9875520" cy="360"/>
          </a:xfrm>
          <a:prstGeom prst="line">
            <a:avLst/>
          </a:prstGeom>
          <a:ln w="648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0" name="PlaceHolder 11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Cliquez pour éditer le format du plan de texte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niveau de plan</a:t>
            </a:r>
            <a:endParaRPr b="0" lang="en-US" sz="1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Troisième niveau de plan</a:t>
            </a:r>
            <a:endParaRPr b="0" lang="en-US" sz="1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Quatrième niveau de plan</a:t>
            </a:r>
            <a:endParaRPr b="0" lang="en-US" sz="14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Cinquième niveau de plan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Sixième niveau de plan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Septième niveau de plan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3240" y="6400800"/>
            <a:ext cx="12188520" cy="4568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6" name="CustomShape 2"/>
          <p:cNvSpPr/>
          <p:nvPr/>
        </p:nvSpPr>
        <p:spPr>
          <a:xfrm>
            <a:off x="0" y="6334200"/>
            <a:ext cx="12188520" cy="63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Line 3"/>
          <p:cNvSpPr/>
          <p:nvPr/>
        </p:nvSpPr>
        <p:spPr>
          <a:xfrm>
            <a:off x="1193400" y="1737720"/>
            <a:ext cx="9966960" cy="360"/>
          </a:xfrm>
          <a:prstGeom prst="line">
            <a:avLst/>
          </a:prstGeom>
          <a:ln w="6480">
            <a:solidFill>
              <a:schemeClr val="tx1">
                <a:lumMod val="50000"/>
                <a:lumOff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PlaceHolder 4"/>
          <p:cNvSpPr>
            <a:spLocks noGrp="1"/>
          </p:cNvSpPr>
          <p:nvPr>
            <p:ph type="title"/>
          </p:nvPr>
        </p:nvSpPr>
        <p:spPr>
          <a:xfrm>
            <a:off x="1097280" y="286560"/>
            <a:ext cx="10058040" cy="1450440"/>
          </a:xfrm>
          <a:prstGeom prst="rect">
            <a:avLst/>
          </a:prstGeom>
        </p:spPr>
        <p:txBody>
          <a:bodyPr anchor="b"/>
          <a:p>
            <a:pPr>
              <a:lnSpc>
                <a:spcPct val="85000"/>
              </a:lnSpc>
            </a:pPr>
            <a:r>
              <a:rPr b="0" lang="en-US" sz="4800" spc="-49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Modifiez le style du titre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body"/>
          </p:nvPr>
        </p:nvSpPr>
        <p:spPr>
          <a:xfrm>
            <a:off x="1097280" y="1845720"/>
            <a:ext cx="10058040" cy="4023000"/>
          </a:xfrm>
          <a:prstGeom prst="rect">
            <a:avLst/>
          </a:prstGeom>
        </p:spPr>
        <p:txBody>
          <a:bodyPr lIns="0" r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Cliquez pour éditer le format du plan de texte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Second niveau de plan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Troisième niveau de plan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Quatrième niveau de plan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Cinquième niveau de plan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Sixième niveau de plan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91440" indent="-91080">
              <a:lnSpc>
                <a:spcPct val="100000"/>
              </a:lnSpc>
              <a:buClr>
                <a:srgbClr val="1cade4"/>
              </a:buClr>
              <a:buFont typeface="Calibri"/>
              <a:buChar char=" "/>
            </a:pPr>
            <a:r>
              <a:rPr b="0" lang="en-US" sz="2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Septième niveau de planModifier les styles du texte du masque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1" marL="384120" indent="-182520">
              <a:lnSpc>
                <a:spcPct val="100000"/>
              </a:lnSpc>
              <a:buClr>
                <a:srgbClr val="1cade4"/>
              </a:buClr>
              <a:buFont typeface="Calibri"/>
              <a:buChar char="◦"/>
            </a:pPr>
            <a:r>
              <a:rPr b="0" lang="en-US" sz="1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Deuxième niveau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2" marL="567000" indent="-182520">
              <a:lnSpc>
                <a:spcPct val="100000"/>
              </a:lnSpc>
              <a:buClr>
                <a:srgbClr val="1cade4"/>
              </a:buClr>
              <a:buFont typeface="Calibri"/>
              <a:buChar char="◦"/>
            </a:pPr>
            <a:r>
              <a:rPr b="0" lang="en-US" sz="1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Troisième niveau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3" marL="749880" indent="-182520">
              <a:lnSpc>
                <a:spcPct val="100000"/>
              </a:lnSpc>
              <a:buClr>
                <a:srgbClr val="1cade4"/>
              </a:buClr>
              <a:buFont typeface="Calibri"/>
              <a:buChar char="◦"/>
            </a:pPr>
            <a:r>
              <a:rPr b="0" lang="en-US" sz="1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Quatrième niveau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lvl="4" marL="932760" indent="-182520">
              <a:lnSpc>
                <a:spcPct val="100000"/>
              </a:lnSpc>
              <a:buClr>
                <a:srgbClr val="1cade4"/>
              </a:buClr>
              <a:buFont typeface="Calibri"/>
              <a:buChar char="◦"/>
            </a:pPr>
            <a:r>
              <a:rPr b="0" lang="en-US" sz="14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Cinquième niveau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dt"/>
          </p:nvPr>
        </p:nvSpPr>
        <p:spPr>
          <a:xfrm>
            <a:off x="1097280" y="6459840"/>
            <a:ext cx="247176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b="0" lang="fr-FR" sz="9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06/01/2020</a:t>
            </a:r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 type="ftr"/>
          </p:nvPr>
        </p:nvSpPr>
        <p:spPr>
          <a:xfrm>
            <a:off x="3686040" y="6459840"/>
            <a:ext cx="4822560" cy="364680"/>
          </a:xfrm>
          <a:prstGeom prst="rect">
            <a:avLst/>
          </a:prstGeom>
        </p:spPr>
        <p:txBody>
          <a:bodyPr anchor="ctr"/>
          <a:p>
            <a:endParaRPr b="0" lang="fr-FR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2" name="PlaceHolder 8"/>
          <p:cNvSpPr>
            <a:spLocks noGrp="1"/>
          </p:cNvSpPr>
          <p:nvPr>
            <p:ph type="sldNum"/>
          </p:nvPr>
        </p:nvSpPr>
        <p:spPr>
          <a:xfrm>
            <a:off x="9900360" y="6459840"/>
            <a:ext cx="1311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70D182B9-0C20-45F1-9759-61C49569ECDB}" type="slidenum">
              <a:rPr b="0" lang="fr-FR" sz="105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&lt;numéro&gt;</a:t>
            </a:fld>
            <a:endParaRPr b="0" lang="fr-FR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image" Target="../media/image6.jpeg"/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9.png"/><Relationship Id="rId6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985680" y="2346840"/>
            <a:ext cx="10728720" cy="211860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1" lang="en-US" sz="4800" spc="-49" strike="noStrike" cap="all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L’émergence d’une culture commune autour de la pair-aidance </a:t>
            </a:r>
            <a:r>
              <a:rPr b="1" lang="en-US" sz="4800" spc="-49" strike="noStrike" cap="all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
</a:t>
            </a:r>
            <a:r>
              <a:rPr b="1" lang="en-US" sz="4800" spc="-49" strike="noStrike" cap="all">
                <a:solidFill>
                  <a:srgbClr val="262626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sur le territoire dijonnais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8" name="TextShape 2"/>
          <p:cNvSpPr txBox="1"/>
          <p:nvPr/>
        </p:nvSpPr>
        <p:spPr>
          <a:xfrm>
            <a:off x="3291840" y="52200"/>
            <a:ext cx="7742880" cy="114264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b="1" lang="fr-FR" sz="2400" spc="199" strike="noStrike" cap="all">
                <a:solidFill>
                  <a:srgbClr val="344068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Colloque « L’ACCOMPAGNEMENT PAR LES PAIRS »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FR" sz="2400" spc="199" strike="noStrike" cap="all">
                <a:solidFill>
                  <a:srgbClr val="344068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Atelier b – innovations sociales</a:t>
            </a: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9" name="Picture 2" descr=""/>
          <p:cNvPicPr/>
          <p:nvPr/>
        </p:nvPicPr>
        <p:blipFill>
          <a:blip r:embed="rId1"/>
          <a:stretch/>
        </p:blipFill>
        <p:spPr>
          <a:xfrm>
            <a:off x="2465280" y="6000840"/>
            <a:ext cx="1980720" cy="856800"/>
          </a:xfrm>
          <a:prstGeom prst="rect">
            <a:avLst/>
          </a:prstGeom>
          <a:ln>
            <a:noFill/>
          </a:ln>
        </p:spPr>
      </p:pic>
      <p:sp>
        <p:nvSpPr>
          <p:cNvPr id="90" name="CustomShape 3"/>
          <p:cNvSpPr/>
          <p:nvPr/>
        </p:nvSpPr>
        <p:spPr>
          <a:xfrm>
            <a:off x="2280960" y="-167040"/>
            <a:ext cx="12191760" cy="456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91" name="Picture 3" descr=""/>
          <p:cNvPicPr/>
          <p:nvPr/>
        </p:nvPicPr>
        <p:blipFill>
          <a:blip r:embed="rId2"/>
          <a:stretch/>
        </p:blipFill>
        <p:spPr>
          <a:xfrm>
            <a:off x="6129360" y="5955480"/>
            <a:ext cx="1703880" cy="902160"/>
          </a:xfrm>
          <a:prstGeom prst="rect">
            <a:avLst/>
          </a:prstGeom>
          <a:ln>
            <a:noFill/>
          </a:ln>
        </p:spPr>
      </p:pic>
      <p:pic>
        <p:nvPicPr>
          <p:cNvPr id="92" name="img634632" descr=""/>
          <p:cNvPicPr/>
          <p:nvPr/>
        </p:nvPicPr>
        <p:blipFill>
          <a:blip r:embed="rId3"/>
          <a:stretch/>
        </p:blipFill>
        <p:spPr>
          <a:xfrm>
            <a:off x="9465480" y="5938200"/>
            <a:ext cx="1552320" cy="919440"/>
          </a:xfrm>
          <a:prstGeom prst="rect">
            <a:avLst/>
          </a:prstGeom>
          <a:ln>
            <a:noFill/>
          </a:ln>
        </p:spPr>
      </p:pic>
      <p:pic>
        <p:nvPicPr>
          <p:cNvPr id="93" name="Image 7" descr=""/>
          <p:cNvPicPr/>
          <p:nvPr/>
        </p:nvPicPr>
        <p:blipFill>
          <a:blip r:embed="rId4"/>
          <a:stretch/>
        </p:blipFill>
        <p:spPr>
          <a:xfrm>
            <a:off x="270360" y="5689440"/>
            <a:ext cx="1243080" cy="1145520"/>
          </a:xfrm>
          <a:prstGeom prst="rect">
            <a:avLst/>
          </a:prstGeom>
          <a:ln>
            <a:noFill/>
          </a:ln>
        </p:spPr>
      </p:pic>
      <p:pic>
        <p:nvPicPr>
          <p:cNvPr id="94" name="Picture 6" descr=""/>
          <p:cNvPicPr/>
          <p:nvPr/>
        </p:nvPicPr>
        <p:blipFill>
          <a:blip r:embed="rId5"/>
          <a:stretch/>
        </p:blipFill>
        <p:spPr>
          <a:xfrm>
            <a:off x="4680" y="4680"/>
            <a:ext cx="2971440" cy="1294920"/>
          </a:xfrm>
          <a:prstGeom prst="rect">
            <a:avLst/>
          </a:prstGeom>
          <a:ln>
            <a:noFill/>
          </a:ln>
        </p:spPr>
      </p:pic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1097280" y="1845720"/>
            <a:ext cx="10058040" cy="4023000"/>
          </a:xfrm>
          <a:prstGeom prst="rect">
            <a:avLst/>
          </a:prstGeom>
          <a:noFill/>
          <a:ln>
            <a:noFill/>
          </a:ln>
        </p:spPr>
        <p:txBody>
          <a:bodyPr lIns="0" rIns="0"/>
          <a:p>
            <a:pPr marL="91440" indent="-91080" algn="ctr">
              <a:lnSpc>
                <a:spcPct val="100000"/>
              </a:lnSpc>
              <a:buClr>
                <a:srgbClr val="1cade4"/>
              </a:buClr>
              <a:buFont typeface="Calibri"/>
              <a:buChar char=" "/>
            </a:pPr>
            <a:r>
              <a:rPr b="1" lang="en-US" sz="6000" spc="-1" strike="noStrike" cap="all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 rencontres qui fédèrent et rendent possible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</a:pP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1097280" y="1845720"/>
            <a:ext cx="10058040" cy="4023000"/>
          </a:xfrm>
          <a:prstGeom prst="rect">
            <a:avLst/>
          </a:prstGeom>
          <a:noFill/>
          <a:ln>
            <a:noFill/>
          </a:ln>
        </p:spPr>
        <p:txBody>
          <a:bodyPr lIns="0" rIns="0"/>
          <a:p>
            <a:pPr marL="91440" indent="-91080" algn="ctr">
              <a:lnSpc>
                <a:spcPct val="100000"/>
              </a:lnSpc>
              <a:buClr>
                <a:srgbClr val="1cade4"/>
              </a:buClr>
              <a:buFont typeface="Calibri"/>
              <a:buChar char=" "/>
            </a:pPr>
            <a:r>
              <a:rPr b="1" lang="en-US" sz="6000" spc="-1" strike="noStrike" cap="all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 Temps d’un processus, un cheminement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</a:pP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1097280" y="286560"/>
            <a:ext cx="10058040" cy="145044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1" lang="en-US" sz="6000" spc="-49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MOTS CLES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7" name="TextShape 2"/>
          <p:cNvSpPr txBox="1"/>
          <p:nvPr/>
        </p:nvSpPr>
        <p:spPr>
          <a:xfrm>
            <a:off x="294480" y="1845720"/>
            <a:ext cx="11612520" cy="4371840"/>
          </a:xfrm>
          <a:prstGeom prst="rect">
            <a:avLst/>
          </a:prstGeom>
          <a:noFill/>
          <a:ln>
            <a:noFill/>
          </a:ln>
        </p:spPr>
        <p:txBody>
          <a:bodyPr lIns="0" rIns="0"/>
          <a:p>
            <a:pPr>
              <a:lnSpc>
                <a:spcPct val="100000"/>
              </a:lnSpc>
            </a:pPr>
            <a:r>
              <a:rPr b="1" lang="en-US" sz="4000" spc="-1" strike="noStrike" cap="all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Etre Inclusifs         </a:t>
            </a:r>
            <a:r>
              <a:rPr b="1" lang="en-US" sz="4000" spc="-1" strike="noStrike" cap="all">
                <a:solidFill>
                  <a:srgbClr val="2f663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place autour du bureau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91440" indent="-9108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b="1" lang="en-US" sz="4000" spc="-1" strike="noStrike" cap="all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</a:t>
            </a:r>
            <a:r>
              <a:rPr b="1" lang="en-US" sz="4000" spc="-1" strike="noStrike" cap="all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Pudeur et respect de l’intime           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91440" indent="-9108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b="1" lang="en-US" sz="4000" spc="-1" strike="noStrike" cap="all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  </a:t>
            </a:r>
            <a:r>
              <a:rPr b="1" lang="en-US" sz="4000" spc="-1" strike="noStrike" cap="all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Aventure                            </a:t>
            </a:r>
            <a:r>
              <a:rPr b="1" lang="en-US" sz="4000" spc="-1" strike="noStrike" cap="all">
                <a:solidFill>
                  <a:srgbClr val="61301f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Rencontre</a:t>
            </a:r>
            <a:r>
              <a:rPr b="1" lang="en-US" sz="4000" spc="-1" strike="noStrike" cap="all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             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91440" indent="-9108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b="1" lang="en-US" sz="4000" spc="-1" strike="noStrike" cap="all">
                <a:solidFill>
                  <a:srgbClr val="77095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                    </a:t>
            </a:r>
            <a:r>
              <a:rPr b="1" lang="en-US" sz="4000" spc="-1" strike="noStrike" cap="all">
                <a:solidFill>
                  <a:srgbClr val="770958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Collègue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91440" indent="-9108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b="1" lang="en-US" sz="4000" spc="-1" strike="noStrike" cap="all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</a:t>
            </a:r>
            <a:r>
              <a:rPr b="1" lang="en-US" sz="4000" spc="-1" strike="noStrike" cap="all">
                <a:solidFill>
                  <a:srgbClr val="c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Comp</a:t>
            </a:r>
            <a:r>
              <a:rPr b="1" lang="en-US" sz="4000" spc="-1" strike="noStrike" cap="all">
                <a:solidFill>
                  <a:srgbClr val="2f663e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lémen</a:t>
            </a:r>
            <a:r>
              <a:rPr b="1" lang="en-US" sz="4000" spc="-1" strike="noStrike" cap="all">
                <a:solidFill>
                  <a:srgbClr val="ffc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tarité </a:t>
            </a:r>
            <a:r>
              <a:rPr b="1" lang="en-US" sz="4000" spc="-1" strike="noStrike" cap="all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                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91440" indent="-9108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b="1" lang="en-US" sz="4000" spc="-1" strike="noStrike" cap="all">
                <a:solidFill>
                  <a:srgbClr val="6266b2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                                                             </a:t>
            </a:r>
            <a:r>
              <a:rPr b="1" lang="en-US" sz="4000" spc="-1" strike="noStrike" cap="all">
                <a:solidFill>
                  <a:srgbClr val="6266b2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Processus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</a:pP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1097280" y="2103120"/>
            <a:ext cx="10058040" cy="3765600"/>
          </a:xfrm>
          <a:prstGeom prst="rect">
            <a:avLst/>
          </a:prstGeom>
          <a:noFill/>
          <a:ln>
            <a:noFill/>
          </a:ln>
        </p:spPr>
        <p:txBody>
          <a:bodyPr lIns="0" rIns="0"/>
          <a:p>
            <a:pPr marL="91440" indent="-91080" algn="ctr">
              <a:lnSpc>
                <a:spcPct val="100000"/>
              </a:lnSpc>
              <a:buClr>
                <a:srgbClr val="1cade4"/>
              </a:buClr>
              <a:buFont typeface="Calibri"/>
              <a:buChar char=" "/>
            </a:pPr>
            <a:r>
              <a:rPr b="1" lang="en-US" sz="6000" spc="-1" strike="noStrike" cap="all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Questionnements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</a:pP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1097280" y="570960"/>
            <a:ext cx="10058040" cy="8409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b="1" lang="en-US" sz="6000" spc="-49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QUI SOMMES-NOUS?</a:t>
            </a:r>
            <a:endParaRPr b="0" lang="en-US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96" name="TextShape 2"/>
          <p:cNvSpPr txBox="1"/>
          <p:nvPr/>
        </p:nvSpPr>
        <p:spPr>
          <a:xfrm>
            <a:off x="1097280" y="1744200"/>
            <a:ext cx="10058040" cy="4524120"/>
          </a:xfrm>
          <a:prstGeom prst="rect">
            <a:avLst/>
          </a:prstGeom>
          <a:noFill/>
          <a:ln>
            <a:noFill/>
          </a:ln>
        </p:spPr>
        <p:txBody>
          <a:bodyPr lIns="0" rIns="0"/>
          <a:p>
            <a:pPr marL="91440" indent="-9108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b="1" lang="en-US" sz="2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Cédric LEBON MSP « un Chez-soi d’abord » Dijon métropole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91440" indent="-9108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b="1" lang="en-US" sz="2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Philippe BRUN MSP « un Chez-soi d’abord » Dijon métropole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91440" indent="-9108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b="1" lang="en-US" sz="2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Claire MORICE « un Chez-soi d’abord » Dijon métropole psychiatre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91440" indent="-9108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b="1" lang="en-US" sz="2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Cécile LAGARDE IRTESS Dijon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91440" indent="-9108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b="1" lang="en-US" sz="2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Audrey DALAVALLE FAS BFC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91440" indent="-9108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b="1" lang="en-US" sz="2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Jean-Pierre FRELING CH La Chartreuse Cadre de santé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91440" indent="-9108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b="1" lang="en-US" sz="2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Marie-Claude VINCENT CH La Chartreuse psychiatre EMPP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91440" indent="-91080">
              <a:lnSpc>
                <a:spcPct val="90000"/>
              </a:lnSpc>
              <a:buClr>
                <a:srgbClr val="1cade4"/>
              </a:buClr>
              <a:buFont typeface="Calibri"/>
              <a:buChar char=" "/>
            </a:pPr>
            <a:r>
              <a:rPr b="1" lang="en-US" sz="28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- Céline BARRIER « un Chez-soi d’abord » Dijon métropole directrice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</a:pP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TextShape 1"/>
          <p:cNvSpPr txBox="1"/>
          <p:nvPr/>
        </p:nvSpPr>
        <p:spPr>
          <a:xfrm>
            <a:off x="1097280" y="995760"/>
            <a:ext cx="10058040" cy="4872960"/>
          </a:xfrm>
          <a:prstGeom prst="rect">
            <a:avLst/>
          </a:prstGeom>
          <a:noFill/>
          <a:ln>
            <a:noFill/>
          </a:ln>
        </p:spPr>
        <p:txBody>
          <a:bodyPr lIns="0" rIns="0"/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91440" indent="-91080" algn="ctr">
              <a:lnSpc>
                <a:spcPct val="100000"/>
              </a:lnSpc>
              <a:buClr>
                <a:srgbClr val="1cade4"/>
              </a:buClr>
              <a:buFont typeface="Calibri"/>
              <a:buChar char=" "/>
            </a:pPr>
            <a:r>
              <a:rPr b="1" lang="en-US" sz="6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UNE PRISE DE CONSCIENCE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1" lang="en-US" sz="6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/UN CHEMINEMENT 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1" lang="en-US" sz="6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ET UN ENGAGEMENT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1097280" y="690840"/>
            <a:ext cx="10058040" cy="5177880"/>
          </a:xfrm>
          <a:prstGeom prst="rect">
            <a:avLst/>
          </a:prstGeom>
          <a:noFill/>
          <a:ln>
            <a:noFill/>
          </a:ln>
        </p:spPr>
        <p:txBody>
          <a:bodyPr lIns="0" rIns="0"/>
          <a:p>
            <a:pPr>
              <a:lnSpc>
                <a:spcPct val="100000"/>
              </a:lnSpc>
            </a:pP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1" lang="en-US" sz="6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 REGARD COMMUN 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1" lang="en-US" sz="6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SUR LA QUESTION 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1" lang="en-US" sz="6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 PLACES, 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1" lang="en-US" sz="6000" spc="-1" strike="noStrike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DES FRONTIERES.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396360" y="1845720"/>
            <a:ext cx="11348280" cy="4023000"/>
          </a:xfrm>
          <a:prstGeom prst="rect">
            <a:avLst/>
          </a:prstGeom>
          <a:noFill/>
          <a:ln>
            <a:noFill/>
          </a:ln>
        </p:spPr>
        <p:txBody>
          <a:bodyPr lIns="0" rIns="0"/>
          <a:p>
            <a:pPr marL="91440" indent="-91080" algn="ctr">
              <a:lnSpc>
                <a:spcPct val="100000"/>
              </a:lnSpc>
              <a:buClr>
                <a:srgbClr val="1cade4"/>
              </a:buClr>
              <a:buFont typeface="Calibri"/>
              <a:buChar char=" "/>
            </a:pPr>
            <a:r>
              <a:rPr b="1" lang="en-US" sz="6000" spc="-1" strike="noStrike" cap="all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L’émergence d’une culture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91440" indent="-91080" algn="ctr">
              <a:lnSpc>
                <a:spcPct val="100000"/>
              </a:lnSpc>
              <a:buClr>
                <a:srgbClr val="1cade4"/>
              </a:buClr>
              <a:buFont typeface="Calibri"/>
              <a:buChar char=" "/>
            </a:pPr>
            <a:r>
              <a:rPr b="1" lang="en-US" sz="6000" spc="-1" strike="noStrike" cap="all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qui fait évoluer 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1" lang="en-US" sz="6000" spc="-1" strike="noStrike" cap="all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les pratiques professionnelles 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</a:pP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1046520" y="1917000"/>
            <a:ext cx="10058040" cy="4023000"/>
          </a:xfrm>
          <a:prstGeom prst="rect">
            <a:avLst/>
          </a:prstGeom>
          <a:noFill/>
          <a:ln>
            <a:noFill/>
          </a:ln>
        </p:spPr>
        <p:txBody>
          <a:bodyPr lIns="0" rIns="0"/>
          <a:p>
            <a:pPr marL="91440" indent="-91080" algn="ctr">
              <a:lnSpc>
                <a:spcPct val="100000"/>
              </a:lnSpc>
              <a:buClr>
                <a:srgbClr val="1cade4"/>
              </a:buClr>
              <a:buFont typeface="Calibri"/>
              <a:buChar char=" "/>
            </a:pPr>
            <a:r>
              <a:rPr b="1" lang="en-US" sz="6000" spc="-1" strike="noStrike" cap="all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Reconnaitre 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1" lang="en-US" sz="6000" spc="-1" strike="noStrike" cap="all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les personnes 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r>
              <a:rPr b="1" lang="en-US" sz="6000" spc="-1" strike="noStrike" cap="all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comme ETANT compétentes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algn="ctr">
              <a:lnSpc>
                <a:spcPct val="100000"/>
              </a:lnSpc>
            </a:pP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406440" y="1845720"/>
            <a:ext cx="11287440" cy="4023000"/>
          </a:xfrm>
          <a:prstGeom prst="rect">
            <a:avLst/>
          </a:prstGeom>
          <a:noFill/>
          <a:ln>
            <a:noFill/>
          </a:ln>
        </p:spPr>
        <p:txBody>
          <a:bodyPr lIns="0" rIns="0"/>
          <a:p>
            <a:pPr marL="91440" indent="-91080" algn="ctr">
              <a:lnSpc>
                <a:spcPct val="100000"/>
              </a:lnSpc>
              <a:buClr>
                <a:srgbClr val="1cade4"/>
              </a:buClr>
              <a:buFont typeface="Calibri"/>
              <a:buChar char=" "/>
            </a:pPr>
            <a:r>
              <a:rPr b="1" lang="en-US" sz="6000" spc="-1" strike="noStrike" cap="all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nécessité de faire exister 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91440" indent="-91080" algn="ctr">
              <a:lnSpc>
                <a:spcPct val="100000"/>
              </a:lnSpc>
              <a:buClr>
                <a:srgbClr val="1cade4"/>
              </a:buClr>
              <a:buFont typeface="Calibri"/>
              <a:buChar char=" "/>
            </a:pPr>
            <a:r>
              <a:rPr b="1" lang="en-US" sz="6000" spc="-1" strike="noStrike" cap="all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pair-aidance 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91440" indent="-91080" algn="ctr">
              <a:lnSpc>
                <a:spcPct val="100000"/>
              </a:lnSpc>
              <a:buClr>
                <a:srgbClr val="1cade4"/>
              </a:buClr>
              <a:buFont typeface="Calibri"/>
              <a:buChar char=" "/>
            </a:pPr>
            <a:r>
              <a:rPr b="1" lang="en-US" sz="6000" spc="-1" strike="noStrike" cap="all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dans le domaine de la formation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1097280" y="1845720"/>
            <a:ext cx="10058040" cy="4023000"/>
          </a:xfrm>
          <a:prstGeom prst="rect">
            <a:avLst/>
          </a:prstGeom>
          <a:noFill/>
          <a:ln>
            <a:noFill/>
          </a:ln>
        </p:spPr>
        <p:txBody>
          <a:bodyPr lIns="0" rIns="0"/>
          <a:p>
            <a:pPr marL="91440" indent="-91080" algn="ctr">
              <a:lnSpc>
                <a:spcPct val="100000"/>
              </a:lnSpc>
              <a:buClr>
                <a:srgbClr val="1cade4"/>
              </a:buClr>
              <a:buFont typeface="Calibri"/>
              <a:buChar char=" "/>
            </a:pPr>
            <a:r>
              <a:rPr b="1" lang="en-US" sz="6000" spc="-1" strike="noStrike" cap="all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Une dynamique d’expérimentation collective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</a:pP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097280" y="1845720"/>
            <a:ext cx="10058040" cy="4023000"/>
          </a:xfrm>
          <a:prstGeom prst="rect">
            <a:avLst/>
          </a:prstGeom>
          <a:noFill/>
          <a:ln>
            <a:noFill/>
          </a:ln>
        </p:spPr>
        <p:txBody>
          <a:bodyPr lIns="0" rIns="0"/>
          <a:p>
            <a:pPr marL="91440" indent="-91080" algn="ctr">
              <a:lnSpc>
                <a:spcPct val="100000"/>
              </a:lnSpc>
              <a:buClr>
                <a:srgbClr val="1cade4"/>
              </a:buClr>
              <a:buFont typeface="Calibri"/>
              <a:buChar char=" "/>
            </a:pPr>
            <a:r>
              <a:rPr b="1" lang="en-US" sz="6000" spc="-1" strike="noStrike" cap="all">
                <a:solidFill>
                  <a:srgbClr val="40404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La mise en lumière des savoirs expérientiels (différent de l’intime)</a:t>
            </a: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90000"/>
              </a:lnSpc>
            </a:pPr>
            <a:endParaRPr b="0" lang="en-US" sz="2000" spc="-1" strike="noStrike">
              <a:solidFill>
                <a:srgbClr val="40404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272</TotalTime>
  <Application>LibreOffice/5.1.5.2$Windows_X86_64 LibreOffice_project/7a864d8825610a8c07cfc3bc01dd4fce6a9447e5</Application>
  <Words>123</Words>
  <Paragraphs>43</Paragraphs>
  <Company>HP Inc.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2019-11-14T09:53:44Z</dcterms:created>
  <dc:creator>Céline BARRIER</dc:creator>
  <dc:description/>
  <dc:language>fr-FR</dc:language>
  <cp:lastModifiedBy>Céline BARRIER</cp:lastModifiedBy>
  <dcterms:modified xsi:type="dcterms:W3CDTF">2019-11-14T14:26:21Z</dcterms:modified>
  <cp:revision>13</cp:revision>
  <dc:subject/>
  <dc:title>Présentation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HP Inc.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Grand écran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13</vt:i4>
  </property>
</Properties>
</file>